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sldIdLst>
    <p:sldId id="257" r:id="rId2"/>
    <p:sldId id="258" r:id="rId3"/>
    <p:sldId id="260" r:id="rId4"/>
    <p:sldId id="272" r:id="rId5"/>
    <p:sldId id="274" r:id="rId6"/>
    <p:sldId id="273" r:id="rId7"/>
    <p:sldId id="275" r:id="rId8"/>
    <p:sldId id="276" r:id="rId9"/>
    <p:sldId id="277" r:id="rId10"/>
    <p:sldId id="278" r:id="rId11"/>
    <p:sldId id="279" r:id="rId12"/>
    <p:sldId id="280" r:id="rId13"/>
    <p:sldId id="295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90" r:id="rId23"/>
    <p:sldId id="289" r:id="rId24"/>
    <p:sldId id="291" r:id="rId25"/>
    <p:sldId id="292" r:id="rId26"/>
    <p:sldId id="293" r:id="rId27"/>
    <p:sldId id="294" r:id="rId28"/>
    <p:sldId id="27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6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C3DFF-2BB2-4053-A526-2490B792D5B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64B00-7718-497F-B6D6-488DEA9AF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6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7C99-9DA4-2190-F281-D7424031A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23A0B-8E8B-5218-37E7-6B2AB2D06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A9B06-C4A0-A9D0-C982-B31552037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E9825-C160-347B-8C93-84E97A712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06EAC-4EC0-F750-6BC1-42D10434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70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18CC4-6400-853E-2712-BE131DECC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7947E-5317-4D15-62A2-FB8B6B827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7AF0C-166C-13D3-7A02-39766EF1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67959-CCB0-4417-1233-ABC7A4F3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3939D-CB65-9FC5-1D31-A5FFE197C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6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4624-0A9A-DE58-6679-0A550E6F1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F4258-D289-0FD6-64C4-6BAC2C461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9B524-8FD7-2BC9-160C-86877BDDB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1675C-93C7-5120-0824-03D2B709A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3B65A-760A-EB46-BA32-1FACD6D6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36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24CC3-F216-7508-54A3-C5ACCB51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F8413-6872-FA40-04CC-DBC166964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DF574-1EE7-D06E-4F94-BCCBA3BA5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77B23-4394-84C7-741B-46723ADF1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3CECF-594F-E0FF-D3BA-2F6D44E08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1DCC2-952E-710E-83A3-120F83BF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69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5959A-1E60-88E3-12A6-E747F3AFE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3AC01-9DCF-BBB3-B089-27EB03698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F32DD9-FC55-1A10-7C03-A0CDC6983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B6F509-3153-28CA-1082-A5D223CE59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3F6C0F-46FC-70E2-09B4-4153BE137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C965E-096C-366A-466E-9F73248C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7EE2D0-FBBA-AEA4-5EBF-DBEAFD92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DB73D0-4AC2-7B5E-454E-2AA133760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3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A07EA-B6E2-A900-E569-F9AB7598B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1D3FB4-85A4-BC59-7B1C-1BF1B5372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1DB1A4-CA63-70FA-68F4-A93A1706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2765C1-4F23-3E24-4A17-F898E50C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98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2DB13B-7688-9805-F507-16226BCB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70AC75-7586-E065-B74E-23D8A9EFF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12A63-4BE8-39E3-4CD1-985DACD7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5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9C4BE-8DDC-1275-15E8-53F6F6492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6C3D3-2F3E-074C-B3FE-940E08A0C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CDC4C-9777-2EE7-FDAB-85AEEDD80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FE253-0208-0C22-0FEB-D8EB77ECA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4F0C5-3E8D-97F9-675A-1B0A95256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B8DDF-B563-10EF-26FF-6BE4A4AB9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26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94B5-74A6-AA70-5057-1B1D04E96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1EB151-CBE9-67F0-6130-B13410F7BE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696A1-0A82-7521-2D2B-4984ADE50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35186-2F9E-078E-A122-BA42F044F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A6DD4-64A8-6261-D5E1-485F9CA2B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81408-CD0E-68ED-060A-5EFD9168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0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AAF06-04D3-D321-5354-7DE99779A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DA5001-C7E2-591B-FA88-E7352AD9C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949CD-D8A7-CCDB-B00A-D018145DF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A90EB-80FC-12DB-5D9D-79FEE4DC3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EAAAF-CDD6-A3AF-94C2-05464EA2C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16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4861DA-534B-C3BB-478B-4DEFE7AB03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51B8A6-A62A-D8CF-03F1-CAFF8B10D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D4714-3680-89BB-8585-2A6D7172F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B3F73-79D1-F9EE-F2BD-B0686E66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FCCC9-B4D3-012B-261B-902FCF246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6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80195E-FB59-672E-5BAF-9A232FD5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7BBB7-754A-9617-4F0F-D13CE593E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B265C-1285-27D1-6301-57675008F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DA91B-C8F3-35E0-9C9F-67944859F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F70E4-1957-E67E-1A4E-05B0FD57E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4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doerry.org/norbert/MarineElectricalPowerSystems/index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2C01C-FF08-0435-57C1-318B51A8A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0452" y="2272275"/>
            <a:ext cx="9841230" cy="2387600"/>
          </a:xfrm>
        </p:spPr>
        <p:txBody>
          <a:bodyPr anchor="ctr"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Ground Fault Detection and Insulation Monitoring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Distribution System Design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Revision of 15 October 2026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640AB-A565-F727-2337-204016324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10886"/>
            <a:ext cx="8654716" cy="1655762"/>
          </a:xfrm>
        </p:spPr>
        <p:txBody>
          <a:bodyPr/>
          <a:lstStyle/>
          <a:p>
            <a:r>
              <a:rPr lang="en-US" dirty="0"/>
              <a:t>Dr. Norbert Doerry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345E6F-B6B9-9C80-7F87-1F2167CEDE5C}"/>
              </a:ext>
            </a:extLst>
          </p:cNvPr>
          <p:cNvSpPr txBox="1"/>
          <p:nvPr/>
        </p:nvSpPr>
        <p:spPr>
          <a:xfrm>
            <a:off x="2706189" y="5505142"/>
            <a:ext cx="90111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http://doerry.org/norbert/MarineElectricalPowerSystems/index.htm</a:t>
            </a:r>
            <a:endParaRPr lang="en-US" dirty="0"/>
          </a:p>
          <a:p>
            <a:r>
              <a:rPr lang="en-US" dirty="0"/>
              <a:t>© 2026 by Norbert Doerry</a:t>
            </a:r>
            <a:br>
              <a:rPr lang="en-US" dirty="0"/>
            </a:br>
            <a:r>
              <a:rPr lang="en-US" dirty="0"/>
              <a:t>This work is licensed via: CC BY 4.0   (https://creativecommons.org/)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913044E-C0F4-BA34-07EE-457D30058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7359" y="5589416"/>
            <a:ext cx="766933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4A2807-77D8-8DCF-8A1B-1B05995E5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43" y="5589416"/>
            <a:ext cx="766933" cy="76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97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4E37A-1703-6FB9-2575-109AAB2D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Questions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9DB4A07-2102-4C2B-A526-8C77D69B25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782514"/>
              </p:ext>
            </p:extLst>
          </p:nvPr>
        </p:nvGraphicFramePr>
        <p:xfrm>
          <a:off x="1245870" y="1690688"/>
          <a:ext cx="10107930" cy="2194560"/>
        </p:xfrm>
        <a:graphic>
          <a:graphicData uri="http://schemas.openxmlformats.org/drawingml/2006/table">
            <a:tbl>
              <a:tblPr/>
              <a:tblGrid>
                <a:gridCol w="7459719">
                  <a:extLst>
                    <a:ext uri="{9D8B030D-6E8A-4147-A177-3AD203B41FA5}">
                      <a16:colId xmlns:a16="http://schemas.microsoft.com/office/drawing/2014/main" val="136993684"/>
                    </a:ext>
                  </a:extLst>
                </a:gridCol>
                <a:gridCol w="2648211">
                  <a:extLst>
                    <a:ext uri="{9D8B030D-6E8A-4147-A177-3AD203B41FA5}">
                      <a16:colId xmlns:a16="http://schemas.microsoft.com/office/drawing/2014/main" val="3524295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are ground detection lights? What methods of grounding do they apply?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766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an insulation monitoring system? What methods of grounding does an Insulation Monitoring system work with?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778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are other methods of detecting a ground fault?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842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are ground faults localized and isolated?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Apply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893873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2BF393-A538-5620-3A16-5A6CAA075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7911A-2B07-5A3B-E5D2-AB7AF0E4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2EC987-552B-0FFD-E1AD-4D23888F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07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01F38-C69D-0A5A-7D3E-F316F453E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Grounding methods for shipboard power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3BEF3-854D-0AFF-A14B-D1DB5F8B4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Ungrounded</a:t>
            </a:r>
          </a:p>
          <a:p>
            <a:pPr lvl="1"/>
            <a:r>
              <a:rPr lang="en-US" dirty="0"/>
              <a:t>Traditional method used on ac systems with nominal system voltages at or below 1000 volts.</a:t>
            </a:r>
          </a:p>
          <a:p>
            <a:pPr lvl="1"/>
            <a:r>
              <a:rPr lang="en-US" dirty="0"/>
              <a:t>Recommended option for systems with a nominal system voltage at or below 1000 volts with mission critical equipment.</a:t>
            </a:r>
          </a:p>
          <a:p>
            <a:pPr lvl="1"/>
            <a:r>
              <a:rPr lang="en-US" dirty="0"/>
              <a:t>Enables operation with a single line-to-ground fault.</a:t>
            </a:r>
          </a:p>
          <a:p>
            <a:pPr lvl="1"/>
            <a:r>
              <a:rPr lang="en-US" dirty="0"/>
              <a:t>Susceptible to damaging transients from intermittent ground faults.</a:t>
            </a:r>
          </a:p>
          <a:p>
            <a:r>
              <a:rPr lang="en-US" dirty="0"/>
              <a:t>High Resistance Grounded</a:t>
            </a:r>
          </a:p>
          <a:p>
            <a:pPr lvl="1"/>
            <a:r>
              <a:rPr lang="en-US" dirty="0"/>
              <a:t>Recommended for use on ac and dc systems with nominal system voltages above 1000 volts.</a:t>
            </a:r>
          </a:p>
          <a:p>
            <a:pPr lvl="1"/>
            <a:r>
              <a:rPr lang="en-US" dirty="0"/>
              <a:t>Recommended option for systems with a nominal system voltage at or below 1000 volts with mission critical equipment.</a:t>
            </a:r>
          </a:p>
          <a:p>
            <a:pPr lvl="1"/>
            <a:r>
              <a:rPr lang="en-US" dirty="0"/>
              <a:t>Enables operation with a single line-to-ground fault.</a:t>
            </a:r>
          </a:p>
          <a:p>
            <a:pPr lvl="1"/>
            <a:r>
              <a:rPr lang="en-US" dirty="0"/>
              <a:t>Much less susceptible to damaging transients from intermittent ground faults as compared to ungrounded systems.</a:t>
            </a:r>
          </a:p>
          <a:p>
            <a:r>
              <a:rPr lang="en-US" dirty="0"/>
              <a:t>Solidly grounded</a:t>
            </a:r>
          </a:p>
          <a:p>
            <a:pPr lvl="1"/>
            <a:r>
              <a:rPr lang="en-US" dirty="0"/>
              <a:t>Recommended for use on ac and dc systems with nominal system voltages below 1000 volts and supplying only non-vital loads.</a:t>
            </a:r>
          </a:p>
          <a:p>
            <a:pPr lvl="1"/>
            <a:r>
              <a:rPr lang="en-US" dirty="0"/>
              <a:t>Improves compatibility with equipment designed for terrestrial power systems.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40394-45F3-764A-729F-F1A3592BC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99E4F-56F1-4864-970E-F082F7B4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FBD9E-4AD1-6D8C-50BD-1B6F9B58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148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699C-DB61-70A3-544E-AFFAA09CF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faults – ungrounded systems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57CFF-493F-642F-77BC-37FCDEBF6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487444" cy="4351338"/>
          </a:xfrm>
        </p:spPr>
        <p:txBody>
          <a:bodyPr/>
          <a:lstStyle/>
          <a:p>
            <a:r>
              <a:rPr lang="en-US" dirty="0"/>
              <a:t>Under normal conditions, very little current flows in the hull.</a:t>
            </a:r>
          </a:p>
          <a:p>
            <a:pPr lvl="1"/>
            <a:r>
              <a:rPr lang="en-US" dirty="0"/>
              <a:t>Parasitic capacitances are more or less balanced.</a:t>
            </a:r>
          </a:p>
          <a:p>
            <a:r>
              <a:rPr lang="en-US" dirty="0"/>
              <a:t>In a ground fault, fault current: </a:t>
            </a:r>
          </a:p>
          <a:p>
            <a:pPr lvl="1"/>
            <a:r>
              <a:rPr lang="en-US" dirty="0"/>
              <a:t>Flows through the distributed parasitic capacitances to ground of the </a:t>
            </a:r>
            <a:r>
              <a:rPr lang="en-US" dirty="0" err="1"/>
              <a:t>unfaulted</a:t>
            </a:r>
            <a:r>
              <a:rPr lang="en-US" dirty="0"/>
              <a:t> phases.</a:t>
            </a:r>
          </a:p>
          <a:p>
            <a:pPr lvl="1"/>
            <a:r>
              <a:rPr lang="en-US" dirty="0"/>
              <a:t>Flows through the ship’s hull.</a:t>
            </a:r>
          </a:p>
          <a:p>
            <a:pPr lvl="1"/>
            <a:r>
              <a:rPr lang="en-US" dirty="0"/>
              <a:t>Returns via the faulted phase through the ground fault.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F71F5-0FDB-B975-4E47-AC8CAE54B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47730-761B-C92B-1AF9-A2CF3D0B6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54E2B-88FD-9C76-E361-73F58EA0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648EDB-3F61-A18B-ED7A-E4590A7E3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846" y="1211142"/>
            <a:ext cx="4881172" cy="508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01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0A951-B2A7-EE72-97B1-82A90F222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570FE-3558-EF51-52A4-F18CEA57E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fault detection – ungrounded systems</a:t>
            </a:r>
            <a:br>
              <a:rPr lang="en-US" dirty="0"/>
            </a:br>
            <a:r>
              <a:rPr lang="en-US" dirty="0"/>
              <a:t>Ground detection lamps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39F6F-F179-2515-44BD-3570F627C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37883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Three lamps connected in wye</a:t>
            </a:r>
          </a:p>
          <a:p>
            <a:r>
              <a:rPr lang="en-US" dirty="0"/>
              <a:t>Common point connected to ground via a normally closed switch</a:t>
            </a:r>
          </a:p>
          <a:p>
            <a:r>
              <a:rPr lang="en-US" dirty="0"/>
              <a:t>Three lamps are dimly lit (line-to-neutral voltage) when no ground fault</a:t>
            </a:r>
          </a:p>
          <a:p>
            <a:r>
              <a:rPr lang="en-US" dirty="0"/>
              <a:t>If a ground fault is present</a:t>
            </a:r>
          </a:p>
          <a:p>
            <a:pPr lvl="1"/>
            <a:r>
              <a:rPr lang="en-US" dirty="0"/>
              <a:t>Fault phase lamp extinguishes</a:t>
            </a:r>
          </a:p>
          <a:p>
            <a:pPr lvl="1"/>
            <a:r>
              <a:rPr lang="en-US" dirty="0" err="1"/>
              <a:t>Unfaulted</a:t>
            </a:r>
            <a:r>
              <a:rPr lang="en-US" dirty="0"/>
              <a:t> phase lamps are brightly lit (line-to-line voltage)</a:t>
            </a:r>
          </a:p>
          <a:p>
            <a:r>
              <a:rPr lang="en-US" dirty="0"/>
              <a:t>Test switch disconnects connection to ground to test lamps</a:t>
            </a:r>
          </a:p>
          <a:p>
            <a:pPr lvl="1"/>
            <a:r>
              <a:rPr lang="en-US" dirty="0"/>
              <a:t>All lamps should be dimly lit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7B5C6-118E-D7A8-909F-76E64E52A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53423-7B83-F7E0-8A3B-9F7B27365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F307E-B645-7336-3F30-B3035F33A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5E1FCF-3241-8BF7-125A-2FB506856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364" y="1690688"/>
            <a:ext cx="2872636" cy="3824515"/>
          </a:xfrm>
          <a:prstGeom prst="rect">
            <a:avLst/>
          </a:prstGeom>
        </p:spPr>
      </p:pic>
      <p:pic>
        <p:nvPicPr>
          <p:cNvPr id="10" name="Picture 9" descr="A diagram of a light switch&#10;&#10;AI-generated content may be incorrect.">
            <a:extLst>
              <a:ext uri="{FF2B5EF4-FFF2-40B4-BE49-F238E27FC236}">
                <a16:creationId xmlns:a16="http://schemas.microsoft.com/office/drawing/2014/main" id="{C17937EC-D138-C9F1-E3F7-EF819264B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296" y="2551176"/>
            <a:ext cx="3677940" cy="23661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74107ED-AD35-0618-DB03-44E6EBC5CDB2}"/>
              </a:ext>
            </a:extLst>
          </p:cNvPr>
          <p:cNvSpPr txBox="1"/>
          <p:nvPr/>
        </p:nvSpPr>
        <p:spPr>
          <a:xfrm>
            <a:off x="9441954" y="5597222"/>
            <a:ext cx="21964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USS Slater (DE-766) Ground Detection Lamps</a:t>
            </a:r>
          </a:p>
          <a:p>
            <a:r>
              <a:rPr lang="en-US" sz="800" dirty="0"/>
              <a:t> (Photo by Norbert Doerry:  CC BY 4.0)</a:t>
            </a:r>
          </a:p>
        </p:txBody>
      </p:sp>
    </p:spTree>
    <p:extLst>
      <p:ext uri="{BB962C8B-B14F-4D97-AF65-F5344CB8AC3E}">
        <p14:creationId xmlns:p14="http://schemas.microsoft.com/office/powerpoint/2010/main" val="2301871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5D510-5389-C682-5473-2D388DACD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D5634-9E4E-74E0-C9B9-3EF7AE3CA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fault detection – ungrounded systems</a:t>
            </a:r>
            <a:br>
              <a:rPr lang="en-US" dirty="0"/>
            </a:br>
            <a:r>
              <a:rPr lang="en-US" dirty="0"/>
              <a:t>Insulation monitoring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FA8D5-10B6-A98A-3CCA-0CB1259B9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Estimates the resistance of the insulation for each phase.</a:t>
            </a:r>
          </a:p>
          <a:p>
            <a:pPr lvl="1"/>
            <a:r>
              <a:rPr lang="en-US" dirty="0"/>
              <a:t>Injection of voltages and currents and measuring response.</a:t>
            </a:r>
          </a:p>
          <a:p>
            <a:r>
              <a:rPr lang="en-US" dirty="0"/>
              <a:t>If the insulation resistance falls below a preset value, the operator is notified.</a:t>
            </a:r>
          </a:p>
          <a:p>
            <a:pPr lvl="1"/>
            <a:r>
              <a:rPr lang="en-US" dirty="0"/>
              <a:t>Can identify failing insulation before an actual ground fault occurs.</a:t>
            </a:r>
          </a:p>
          <a:p>
            <a:r>
              <a:rPr lang="en-US" dirty="0"/>
              <a:t>Insulation monitoring systems and ground-detection lamps are not compatible.</a:t>
            </a:r>
          </a:p>
          <a:p>
            <a:pPr lvl="1"/>
            <a:r>
              <a:rPr lang="en-US" dirty="0"/>
              <a:t>Line-to-ground impedance of the lamps is likely low enough for the insulation monitoring system to interpret the impedance as failing insulation.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75C5B-981D-7A37-4EBE-58ADE5F47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97E0A-B568-4462-E2C7-B22D0D753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055CD-8251-B4C9-A475-B369E81C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67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0EE5B-FFA9-3E20-E95E-A263F724E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19CCD-B26C-0AF2-C1DB-3AE0C9BB2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fault detection – ungrounded systems</a:t>
            </a:r>
            <a:br>
              <a:rPr lang="en-US" dirty="0"/>
            </a:br>
            <a:r>
              <a:rPr lang="en-US" dirty="0"/>
              <a:t>Line-to-ground voltage measurement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8F377-0B03-A98E-0962-2172C1D66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Detect ground faults by directly measuring each of the three-phase line to ground voltages.</a:t>
            </a:r>
          </a:p>
          <a:p>
            <a:pPr lvl="1"/>
            <a:r>
              <a:rPr lang="en-US" dirty="0"/>
              <a:t>Calculate the neutral voltage.</a:t>
            </a:r>
          </a:p>
          <a:p>
            <a:pPr lvl="1"/>
            <a:r>
              <a:rPr lang="en-US" dirty="0"/>
              <a:t>If differs significantly from ground, have a ground fault.</a:t>
            </a:r>
          </a:p>
          <a:p>
            <a:r>
              <a:rPr lang="en-US" dirty="0"/>
              <a:t>If impedance of the voltage sensors are not high enough, may interfere with insulation monitoring devices.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557F2-2617-C928-1B09-A853FE36D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CAAFE-46A7-23CD-DA58-CAD902665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4DFFC-539F-9C72-747A-C5FB53636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3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8C9A0-FE90-1259-85FC-EF0E491A9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fault detection – ungrounded systems</a:t>
            </a:r>
            <a:br>
              <a:rPr lang="en-US" dirty="0"/>
            </a:br>
            <a:r>
              <a:rPr lang="en-US" dirty="0"/>
              <a:t>Ground fault circuit interrupter (GFCI)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9D4FD-3611-0BAA-36D6-2A0DBAAC9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61142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Measures common-mode(CM) current.</a:t>
            </a:r>
          </a:p>
          <a:p>
            <a:r>
              <a:rPr lang="en-US" dirty="0"/>
              <a:t>Trips if CM current too high.</a:t>
            </a:r>
          </a:p>
          <a:p>
            <a:r>
              <a:rPr lang="en-US" dirty="0"/>
              <a:t>Similar to:</a:t>
            </a:r>
          </a:p>
          <a:p>
            <a:pPr lvl="1"/>
            <a:r>
              <a:rPr lang="en-US" dirty="0"/>
              <a:t>Residual Current Detector (RCD)</a:t>
            </a:r>
          </a:p>
          <a:p>
            <a:pPr lvl="1"/>
            <a:r>
              <a:rPr lang="en-US" dirty="0"/>
              <a:t>Combination of an RCD and miniature circuit breaker (RCBO)</a:t>
            </a:r>
          </a:p>
          <a:p>
            <a:pPr lvl="1"/>
            <a:r>
              <a:rPr lang="en-US" dirty="0"/>
              <a:t>Appliance Leakage Current Interrupter (ALCI)</a:t>
            </a:r>
          </a:p>
          <a:p>
            <a:r>
              <a:rPr lang="en-US" dirty="0"/>
              <a:t>Will only trip if the fault current from the parasitic capacitances is high enough.</a:t>
            </a:r>
          </a:p>
          <a:p>
            <a:r>
              <a:rPr lang="en-US" dirty="0"/>
              <a:t>Can inappropriately trip if the line-to-ground capacitance of GFCI protected circuit is large and ground fault in on a different cable.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30A38-4A86-913C-5090-943C3170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915C9-906E-365B-1C05-91C7BFFF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32B-6551-0753-7F0A-52BC5A37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8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D46CC9-AD76-06BB-2351-B2E141135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964" y="2749125"/>
            <a:ext cx="2743200" cy="35478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3B1EE3-F8B6-B026-4C97-9CEDFC66D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3159" y="2749125"/>
            <a:ext cx="2743200" cy="35478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E79C38-1E4E-3791-43EE-5AC3B7F0B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626" y="1211613"/>
            <a:ext cx="1512440" cy="201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43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C8C15-5035-D0D2-EC3D-A0588BB8B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64E4D-7BFF-36E6-270B-BA45338F5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Ground fault detection – high resistance grounded  systems</a:t>
            </a:r>
            <a:br>
              <a:rPr lang="en-US" sz="3200" dirty="0"/>
            </a:br>
            <a:r>
              <a:rPr lang="en-US" sz="3200" dirty="0"/>
              <a:t>Ground detection lamps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2884C-C497-90F5-198D-A4E0F9161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76167" cy="4351338"/>
          </a:xfrm>
        </p:spPr>
        <p:txBody>
          <a:bodyPr/>
          <a:lstStyle/>
          <a:p>
            <a:r>
              <a:rPr lang="en-US" dirty="0"/>
              <a:t>Work in same way as for ungrounded systems.</a:t>
            </a:r>
          </a:p>
          <a:p>
            <a:pPr lvl="1"/>
            <a:r>
              <a:rPr lang="en-US" dirty="0"/>
              <a:t>Grounding resistor provides additional path for ground fault current.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527A4-7E5F-0B07-E43F-C6CCE043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539FF-CF67-8E77-0FAD-02BD48398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462B4-E316-4419-19A0-B398AD75B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BCB2CF-8AA9-F5D7-23B9-2EB183104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148" y="1354608"/>
            <a:ext cx="4760286" cy="502051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97DA9A1-55CE-AC38-3C7A-D3D6E43B78BE}"/>
              </a:ext>
            </a:extLst>
          </p:cNvPr>
          <p:cNvSpPr/>
          <p:nvPr/>
        </p:nvSpPr>
        <p:spPr>
          <a:xfrm>
            <a:off x="7503091" y="2931090"/>
            <a:ext cx="1565754" cy="13255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81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46896-CB22-B4C7-BC6B-FC9A587ED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17BBC-1E95-6B31-EB6B-D4AD85FB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Ground fault detection – high resistance grounded  systems</a:t>
            </a:r>
            <a:br>
              <a:rPr lang="en-US" sz="3200" dirty="0"/>
            </a:br>
            <a:r>
              <a:rPr lang="en-US" sz="3200" dirty="0"/>
              <a:t>Voltage and current measurements on grounding resistor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E329-3010-8A64-D7B6-EC19E90BE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63016" cy="4351338"/>
          </a:xfrm>
        </p:spPr>
        <p:txBody>
          <a:bodyPr/>
          <a:lstStyle/>
          <a:p>
            <a:r>
              <a:rPr lang="en-US" dirty="0"/>
              <a:t>Measure current through and voltage across grounding resistor.</a:t>
            </a:r>
          </a:p>
          <a:p>
            <a:pPr lvl="1"/>
            <a:r>
              <a:rPr lang="en-US" dirty="0"/>
              <a:t>Under normal conditions, both should be near 0.</a:t>
            </a:r>
          </a:p>
          <a:p>
            <a:pPr lvl="1"/>
            <a:r>
              <a:rPr lang="en-US" dirty="0"/>
              <a:t>If a ground fault is present, both should not be 0.</a:t>
            </a:r>
          </a:p>
          <a:p>
            <a:pPr lvl="1"/>
            <a:r>
              <a:rPr lang="en-US" dirty="0"/>
              <a:t>Only one being 0 is an indication of a failure in the grounding resistor.</a:t>
            </a:r>
          </a:p>
          <a:p>
            <a:r>
              <a:rPr lang="en-US" dirty="0"/>
              <a:t>If the magnitude of the current and voltage is above a threshold, the operator is notified.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BCCBF-B691-CD10-DC1C-504637634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18B77-2866-F04C-82CF-CAA672A82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96EC7-18AF-8DC0-8454-B79C4DEEF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D967C4-FDCB-C8D4-D45A-EA9BCE4CC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148" y="1553227"/>
            <a:ext cx="4571962" cy="482189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9F81BC2-13B0-5A37-AABB-3EC4EA53B84E}"/>
              </a:ext>
            </a:extLst>
          </p:cNvPr>
          <p:cNvSpPr/>
          <p:nvPr/>
        </p:nvSpPr>
        <p:spPr>
          <a:xfrm>
            <a:off x="9306839" y="1553227"/>
            <a:ext cx="1565754" cy="13255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02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7E7E8-CC96-8314-6EB8-3AFE040ED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1FC87-27A8-F44C-0428-21840451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Ground fault detection – high resistance grounded  systems</a:t>
            </a:r>
            <a:br>
              <a:rPr lang="en-US" sz="3200" dirty="0"/>
            </a:br>
            <a:r>
              <a:rPr lang="en-US" sz="3200" dirty="0"/>
              <a:t>Line-to-ground voltage measurements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ADDE5-849C-7349-BCFF-CCAC3E5DB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Work in the same way as for ungrounded systems.</a:t>
            </a:r>
          </a:p>
          <a:p>
            <a:r>
              <a:rPr lang="en-US" dirty="0"/>
              <a:t>Need not be concerned about impedance of voltage sensor.</a:t>
            </a:r>
          </a:p>
          <a:p>
            <a:pPr lvl="1"/>
            <a:r>
              <a:rPr lang="en-US" dirty="0"/>
              <a:t>Insulation Monitoring Devices are not compatible with high resistance grounded systems.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19581-DBC8-A1C8-17B1-B076FE66C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2C210-ED97-F943-7FD4-57ABEE825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65301-7954-FF85-52C6-D1BB80EB6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AA12D1-D18F-ABC2-7208-BEA48FC58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489" y="1469336"/>
            <a:ext cx="4761389" cy="50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09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6E9CD-50F7-8261-418D-3A749C428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6FAE8-F3C9-8731-9BE7-0EDBC278C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Ground fault detection – high resistance grounded  systems</a:t>
            </a:r>
            <a:br>
              <a:rPr lang="en-US" sz="3200" dirty="0"/>
            </a:br>
            <a:r>
              <a:rPr lang="en-US" sz="3200" dirty="0"/>
              <a:t>GFCI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EEDF2-0250-71CE-B5BB-7DF1F820F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17493" cy="4351338"/>
          </a:xfrm>
        </p:spPr>
        <p:txBody>
          <a:bodyPr/>
          <a:lstStyle/>
          <a:p>
            <a:r>
              <a:rPr lang="en-US" dirty="0"/>
              <a:t>Work about the same as in ungrounded systems.</a:t>
            </a:r>
          </a:p>
          <a:p>
            <a:r>
              <a:rPr lang="en-US" dirty="0"/>
              <a:t>Grounding resistor provides additional ground current.</a:t>
            </a:r>
          </a:p>
          <a:p>
            <a:pPr lvl="1"/>
            <a:r>
              <a:rPr lang="en-US" dirty="0"/>
              <a:t>More likely that there will be sufficient ground fault current on a faulted circuit to trip the GFCI.</a:t>
            </a:r>
          </a:p>
          <a:p>
            <a:r>
              <a:rPr lang="en-US" dirty="0"/>
              <a:t>Keeping line-to-ground capacitance on the GFCI protected circuit is still important.</a:t>
            </a:r>
          </a:p>
          <a:p>
            <a:pPr lvl="1"/>
            <a:r>
              <a:rPr lang="en-US" dirty="0"/>
              <a:t>Avoid tripping GFCI due to ground fault on a different circuit.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ED4BF-CDDE-5515-DD9E-2C54E24DA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6BBCD-6C46-9B06-4427-A21735BE0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81C36-C14D-5894-71AF-BA57FB40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3F111B-CDF5-21E8-B09A-8AB1D0D77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75409" y="2081299"/>
            <a:ext cx="4361819" cy="327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27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F99AA-8659-A447-6C53-E0950CF15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faults in solidly grounded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99D5C-6E09-DC59-9141-5E1551667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723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Faulted phase results in high fault currents.</a:t>
            </a:r>
          </a:p>
          <a:p>
            <a:pPr lvl="1"/>
            <a:r>
              <a:rPr lang="en-US" dirty="0"/>
              <a:t>Limited only by the impedance of cables, source, ground fault, and the ground.</a:t>
            </a:r>
          </a:p>
          <a:p>
            <a:r>
              <a:rPr lang="en-US" dirty="0"/>
              <a:t>Fault current activates the standard fault protection system for line-to-line faults.</a:t>
            </a:r>
          </a:p>
          <a:p>
            <a:r>
              <a:rPr lang="en-US" dirty="0"/>
              <a:t>Cannot delay fault response to better accommodate operational conditions.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3DBBC-BF05-CA20-06CF-310FBBC6B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0A085-4E03-48FD-4BF5-C77431A4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E63D6-365B-391F-C6CD-3356BE3E7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50E6CF-21E2-9A8A-A4D2-012DF9AED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889" y="1690688"/>
            <a:ext cx="4376802" cy="461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69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A7D55-467F-3132-290B-0EF1F40EB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80F1-0578-88C4-B874-1BE4A0A8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Ground fault detection – solidly grounded  systems</a:t>
            </a:r>
            <a:br>
              <a:rPr lang="en-US" sz="4000" dirty="0"/>
            </a:br>
            <a:r>
              <a:rPr lang="en-US" sz="4000" dirty="0"/>
              <a:t>Coordinated circuit breakers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2D718-0055-A3B7-AC28-F50CE3232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775542" cy="4124238"/>
          </a:xfrm>
        </p:spPr>
        <p:txBody>
          <a:bodyPr/>
          <a:lstStyle/>
          <a:p>
            <a:r>
              <a:rPr lang="en-US" dirty="0"/>
              <a:t>Grounds are detected, localized, and isolated at the same time.</a:t>
            </a:r>
          </a:p>
          <a:p>
            <a:r>
              <a:rPr lang="en-US" dirty="0"/>
              <a:t>Coordinated circuit breakers help ensure the circuit breaker “closest” to the fault on the supply side trips.</a:t>
            </a:r>
          </a:p>
          <a:p>
            <a:pPr lvl="1"/>
            <a:r>
              <a:rPr lang="en-US" dirty="0"/>
              <a:t>Minimizes number of loads impacted.</a:t>
            </a:r>
          </a:p>
          <a:p>
            <a:pPr lvl="1"/>
            <a:r>
              <a:rPr lang="en-US" dirty="0"/>
              <a:t>Achieved by the time vs trip current of series connected circuit breakers.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8D9F6-BEAE-BCCA-6E7C-3594F1B14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93635-0292-9F27-6AA7-38E930149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A2E41-C516-09B2-B256-AD71830EF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17AACB-CE4E-31A0-E105-41C9793E7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099" y="1508777"/>
            <a:ext cx="5035567" cy="484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38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BC0E7-8811-E316-C9E1-A7BAFC1BC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Ground fault detection – solidly grounded  systems</a:t>
            </a:r>
            <a:br>
              <a:rPr lang="en-US" dirty="0"/>
            </a:br>
            <a:r>
              <a:rPr lang="en-US" dirty="0"/>
              <a:t>Current meter on ground 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19A2E-C7FD-133C-AED6-D99093D09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6331"/>
            <a:ext cx="6602260" cy="4351338"/>
          </a:xfrm>
        </p:spPr>
        <p:txBody>
          <a:bodyPr/>
          <a:lstStyle/>
          <a:p>
            <a:r>
              <a:rPr lang="en-US" dirty="0"/>
              <a:t>In an </a:t>
            </a:r>
            <a:r>
              <a:rPr lang="en-US" dirty="0" err="1"/>
              <a:t>unfaulted</a:t>
            </a:r>
            <a:r>
              <a:rPr lang="en-US" dirty="0"/>
              <a:t> condition, little if any current flows in the ground connection.</a:t>
            </a:r>
          </a:p>
          <a:p>
            <a:pPr lvl="1"/>
            <a:r>
              <a:rPr lang="en-US" dirty="0"/>
              <a:t>Parasitic capacitances are more or less balanced.</a:t>
            </a:r>
          </a:p>
          <a:p>
            <a:r>
              <a:rPr lang="en-US" dirty="0"/>
              <a:t>Current flows through the ground connection during a ground fault.</a:t>
            </a:r>
          </a:p>
          <a:p>
            <a:r>
              <a:rPr lang="en-US" dirty="0"/>
              <a:t>A high impedance ground fault can still be detected by the current meter even though it is not sufficiently high to trip the circuit breakers.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2980D-C5A5-7D9E-C68A-F2D470DBD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1B536-E16B-0337-7D0E-97800D3EF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6969A-D541-3800-CB2B-FA473525E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89B502-7C51-3579-1710-C218CFC9D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539" y="1586500"/>
            <a:ext cx="4377307" cy="4621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DB7A22-C490-ADD1-DEF4-3E7BD2976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736" y="1397066"/>
            <a:ext cx="1268128" cy="117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9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91F93-59A5-08B2-19A3-9CC69EC82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16AFC-A8D9-0AD8-794E-124D97953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Ground fault detection – solidly grounded  systems</a:t>
            </a:r>
            <a:br>
              <a:rPr lang="en-US" dirty="0"/>
            </a:br>
            <a:r>
              <a:rPr lang="en-US" dirty="0"/>
              <a:t>GFCI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B63D9-10F6-6558-688C-1A4D883E1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666973" cy="45307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 a solidly grounded120 V Distribution system, one conductor is grounded (N) while one operates at the nominal system voltage (L).</a:t>
            </a:r>
          </a:p>
          <a:p>
            <a:r>
              <a:rPr lang="en-US" dirty="0"/>
              <a:t>Ground fault on the L conductor results in a current flow through the hull of the ship.</a:t>
            </a:r>
          </a:p>
          <a:p>
            <a:pPr lvl="1"/>
            <a:r>
              <a:rPr lang="en-US" dirty="0"/>
              <a:t>Results in CM current that depends on the ground fault impedance.</a:t>
            </a:r>
          </a:p>
          <a:p>
            <a:pPr lvl="1"/>
            <a:r>
              <a:rPr lang="en-US" dirty="0"/>
              <a:t>If CM current too high, GFCI trips.</a:t>
            </a:r>
          </a:p>
          <a:p>
            <a:pPr lvl="1"/>
            <a:r>
              <a:rPr lang="en-US" dirty="0"/>
              <a:t>Will trip even if the load is off.</a:t>
            </a:r>
          </a:p>
          <a:p>
            <a:r>
              <a:rPr lang="en-US" dirty="0"/>
              <a:t>Ground fault on the N conductor results in the return current dividing between the N conductor and the ship’s hull (via the ground fault).</a:t>
            </a:r>
          </a:p>
          <a:p>
            <a:pPr lvl="1"/>
            <a:r>
              <a:rPr lang="en-US" dirty="0"/>
              <a:t>Amount of current that flows in hull (CM current)  depends on relative impedance of the N conductor and the path through the hull from the ground fault</a:t>
            </a:r>
          </a:p>
          <a:p>
            <a:pPr lvl="1"/>
            <a:r>
              <a:rPr lang="en-US" dirty="0"/>
              <a:t>If CM current too high, GFCI trips.</a:t>
            </a:r>
          </a:p>
          <a:p>
            <a:pPr lvl="1"/>
            <a:r>
              <a:rPr lang="en-US" dirty="0"/>
              <a:t>Will not trip if the load is off.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CC79F-E1E5-13DD-7EF3-3561ED0DB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7CE99-6203-030E-D059-4889EBBF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F1BE3-D503-20DE-C5C1-E34C0740F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809DD8-CDA1-BE52-10F8-360D26066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145723"/>
            <a:ext cx="2937353" cy="2457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026368-187E-5EE0-F799-9F28A7F82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3896806"/>
            <a:ext cx="2937353" cy="245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115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BE80A-8FF7-16C5-B33F-3E492E1EC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Fault localization and 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CDC13-1269-A45D-1894-F7BD77E25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Once a ground fault is detected, should find where it is located and then isolate the ground fault.</a:t>
            </a:r>
          </a:p>
          <a:p>
            <a:pPr lvl="1"/>
            <a:r>
              <a:rPr lang="en-US" dirty="0"/>
              <a:t>Ideally, system would still operate normally until operational conditions enable safely turning off parts of the power distribution system.</a:t>
            </a:r>
          </a:p>
          <a:p>
            <a:pPr lvl="1"/>
            <a:r>
              <a:rPr lang="en-US" dirty="0"/>
              <a:t> Localization may be:</a:t>
            </a:r>
          </a:p>
          <a:p>
            <a:pPr lvl="2"/>
            <a:r>
              <a:rPr lang="en-US" dirty="0"/>
              <a:t>Only to the impacted circuit – physical inspection to find the problem, or</a:t>
            </a:r>
          </a:p>
          <a:p>
            <a:pPr lvl="2"/>
            <a:r>
              <a:rPr lang="en-US" dirty="0"/>
              <a:t>To the equipment or cable location where the ground fault is located.</a:t>
            </a:r>
          </a:p>
          <a:p>
            <a:r>
              <a:rPr lang="en-US" dirty="0"/>
              <a:t>Some ground fault detection methods also locate and isolate the ground fault.</a:t>
            </a:r>
          </a:p>
          <a:p>
            <a:pPr lvl="1"/>
            <a:r>
              <a:rPr lang="en-US" dirty="0"/>
              <a:t>Generally, should limit to non-critical or safety applications.</a:t>
            </a:r>
          </a:p>
          <a:p>
            <a:pPr lvl="1"/>
            <a:r>
              <a:rPr lang="en-US" dirty="0"/>
              <a:t>Examples:</a:t>
            </a:r>
          </a:p>
          <a:p>
            <a:pPr lvl="2"/>
            <a:r>
              <a:rPr lang="en-US" dirty="0"/>
              <a:t>Solidly grounded systems – coordinated circuit breakers.</a:t>
            </a:r>
          </a:p>
          <a:p>
            <a:pPr lvl="2"/>
            <a:r>
              <a:rPr lang="en-US" dirty="0"/>
              <a:t>GFCIs.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FCCC5-8AD6-F0FE-B9AE-A089B9077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EF9A8-460A-479B-3588-FE5113FE2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4FC02-0E5E-D591-68FB-BC733D154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92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ED66A-869E-3002-AACA-5EC457893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9E89C-9CD6-C9C5-29D9-5A5E7CC4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Fault localization and isolation</a:t>
            </a:r>
            <a:br>
              <a:rPr lang="en-US" dirty="0"/>
            </a:br>
            <a:r>
              <a:rPr lang="en-US" dirty="0"/>
              <a:t>Ungrounded system – stripping the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3AE7E-A533-2141-1FAC-F21B136E0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Turn off and on each circuit breaker in sequence:</a:t>
            </a:r>
          </a:p>
          <a:p>
            <a:pPr lvl="1"/>
            <a:r>
              <a:rPr lang="en-US" dirty="0"/>
              <a:t>If ground fault disappears when the circuit breaker is off, then have found the faulted circuit – turn it back off.</a:t>
            </a:r>
          </a:p>
          <a:p>
            <a:pPr lvl="1"/>
            <a:r>
              <a:rPr lang="en-US" dirty="0"/>
              <a:t>Fails if more than one circuit has a ground fault on the same phase.</a:t>
            </a:r>
          </a:p>
          <a:p>
            <a:r>
              <a:rPr lang="en-US" dirty="0"/>
              <a:t>Alternate: Turn all of the circuit breakers off, then turn on each circuit breaker in sequence:</a:t>
            </a:r>
          </a:p>
          <a:p>
            <a:pPr lvl="1"/>
            <a:r>
              <a:rPr lang="en-US" dirty="0"/>
              <a:t>If a ground fault exists when all the circuit breakers are off, ground fault is in the power panel or in the supply to the power panel.</a:t>
            </a:r>
          </a:p>
          <a:p>
            <a:pPr lvl="1"/>
            <a:r>
              <a:rPr lang="en-US" dirty="0"/>
              <a:t>If ground fault appears when a circuit is turned on, have identified a faulted circuit – turn it back off.</a:t>
            </a:r>
          </a:p>
          <a:p>
            <a:pPr lvl="1"/>
            <a:r>
              <a:rPr lang="en-US" dirty="0"/>
              <a:t>Works for multiple faulted circuits.</a:t>
            </a:r>
          </a:p>
          <a:p>
            <a:r>
              <a:rPr lang="en-US" dirty="0"/>
              <a:t>Both methods can be disruptive to ship operations.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4E088-7BF4-C0EE-D2A5-D0C2031DB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F934B-1431-139B-E3DA-C490D5135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E2A4A-BE25-99D0-CD44-A19D48E26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E8D0CD-5E20-78A6-6B7B-F4EF28B43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919" y="2850030"/>
            <a:ext cx="2408710" cy="32068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F9AF81-5B01-0561-26A4-A10073405F6F}"/>
              </a:ext>
            </a:extLst>
          </p:cNvPr>
          <p:cNvSpPr txBox="1"/>
          <p:nvPr/>
        </p:nvSpPr>
        <p:spPr>
          <a:xfrm>
            <a:off x="8622852" y="6110128"/>
            <a:ext cx="32688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USS Midway (CV-41) Power Panel (Photo by Norbert Doerry CC BY 4.0)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2494A0-7F04-0F30-CA51-1D26E7413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919" y="1825625"/>
            <a:ext cx="2408710" cy="8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89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1294B-58D2-500C-4059-564E7AEEF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00C9-1161-26C5-F31F-6ED9C0C38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Ground Fault localization and isolation</a:t>
            </a:r>
            <a:br>
              <a:rPr lang="en-US" dirty="0"/>
            </a:br>
            <a:r>
              <a:rPr lang="en-US" dirty="0"/>
              <a:t>Ungrounded system – CM current measurement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0B312-5A58-8D06-B5B0-C0AF5C5C2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1480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 a current meter around all the conductors of a cable to measure the CM current.</a:t>
            </a:r>
          </a:p>
          <a:p>
            <a:r>
              <a:rPr lang="en-US" dirty="0"/>
              <a:t>The cable for the faulted circuit will likely have the largest CM current.</a:t>
            </a:r>
          </a:p>
          <a:p>
            <a:r>
              <a:rPr lang="en-US" dirty="0"/>
              <a:t>Along a faulted cable, the CM current should drop significantly at the location of the ground fault.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438E6-004C-721C-901F-C7354CBD6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6C49C-5828-DE91-AF3A-E736EC21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B8EAF-7006-13D9-06C7-06FF026C9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2D77B5-E7D9-04B0-E515-E34701099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434" y="2526269"/>
            <a:ext cx="2373541" cy="33482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41E62F-AFA9-A211-80EF-6F5780083B71}"/>
              </a:ext>
            </a:extLst>
          </p:cNvPr>
          <p:cNvSpPr txBox="1"/>
          <p:nvPr/>
        </p:nvSpPr>
        <p:spPr>
          <a:xfrm>
            <a:off x="8918532" y="6122704"/>
            <a:ext cx="287931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/>
              <a:t>Fluke 301A Clamp Meter (Photo by Norbert Doerry CC BY 4.0)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4B007E-0024-0AE9-F694-9237615BD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595" y="1916254"/>
            <a:ext cx="3822872" cy="398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74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E3BB7-0E4B-9C34-E11F-38FF0979F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BC84F-CEA4-7287-AC6C-4521AEF94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Ground Fault localization and isolation</a:t>
            </a:r>
            <a:br>
              <a:rPr lang="en-US" dirty="0"/>
            </a:br>
            <a:r>
              <a:rPr lang="en-US" dirty="0"/>
              <a:t>Ungrounded system – Low resistance grounding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8B8B7-5676-44C8-D7ED-82C14F872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27312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Ground faults can be automatically localized and isolated by inserting a low resistance between the system neutral and ground.</a:t>
            </a:r>
          </a:p>
          <a:p>
            <a:pPr lvl="1"/>
            <a:r>
              <a:rPr lang="en-US" dirty="0"/>
              <a:t>Resistance is low enough for normal circuit breakers to trip.</a:t>
            </a:r>
          </a:p>
          <a:p>
            <a:pPr lvl="1"/>
            <a:r>
              <a:rPr lang="en-US" dirty="0"/>
              <a:t>Resistance is high enough to reduce damage to cables and equipment.</a:t>
            </a:r>
          </a:p>
          <a:p>
            <a:r>
              <a:rPr lang="en-US" dirty="0"/>
              <a:t>Neutral may be obtained from:</a:t>
            </a:r>
          </a:p>
          <a:p>
            <a:pPr lvl="1"/>
            <a:r>
              <a:rPr lang="en-US" dirty="0"/>
              <a:t>Common connection of wye connected windings.</a:t>
            </a:r>
          </a:p>
          <a:p>
            <a:pPr lvl="1"/>
            <a:r>
              <a:rPr lang="en-US" dirty="0"/>
              <a:t>Grounding transformer.</a:t>
            </a:r>
          </a:p>
          <a:p>
            <a:r>
              <a:rPr lang="en-US" dirty="0"/>
              <a:t>System should be activated only when safe to do so within the context of the ship’s operations.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D7098-2542-3296-501A-12553B561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73690-1B9D-0EDC-7121-5A0ACB7A1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F3858-AC94-A707-E9E6-C900B475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20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E179FF-1661-E599-C30F-8E86A7FB8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512" y="1690688"/>
            <a:ext cx="4396459" cy="463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2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E1777-B9D6-9520-07A0-3D22DEFE0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FC0B6-4FA0-03CA-D37E-FF24D2561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Ground Fault localization and isolation</a:t>
            </a:r>
            <a:br>
              <a:rPr lang="en-US" dirty="0"/>
            </a:br>
            <a:r>
              <a:rPr lang="en-US" dirty="0"/>
              <a:t>Ungrounded system – GFCI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0D5A8-AAFD-2332-ED7A-874646463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351338"/>
          </a:xfrm>
        </p:spPr>
        <p:txBody>
          <a:bodyPr/>
          <a:lstStyle/>
          <a:p>
            <a:r>
              <a:rPr lang="en-US" dirty="0"/>
              <a:t>Ground faults that the GFCI detects are automatically cleared.</a:t>
            </a:r>
          </a:p>
          <a:p>
            <a:r>
              <a:rPr lang="en-US" dirty="0"/>
              <a:t>GFCIs in ungrounded systems may have nuisance trips if the protected circuit has significant line to ground capacitance.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F3846-84D8-2D16-F380-7C990B60F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9148E-04BA-4A73-9769-FE82DE134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06101-EDE5-CC64-900B-D1EC63C87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3294CA-BEC4-0D48-33AC-DF1C86F88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693" y="1690688"/>
            <a:ext cx="3273836" cy="436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69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DE501-ED69-DD66-F364-D3879F344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959A-6803-8AF8-CEE5-643B7D8C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Ground Fault localization and isolation</a:t>
            </a:r>
            <a:br>
              <a:rPr lang="en-US" dirty="0"/>
            </a:br>
            <a:r>
              <a:rPr lang="en-US" dirty="0"/>
              <a:t>High resistance grounded system – CM current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3247B-6CE8-9EB3-5842-B87EE9197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8901" cy="4351338"/>
          </a:xfrm>
        </p:spPr>
        <p:txBody>
          <a:bodyPr/>
          <a:lstStyle/>
          <a:p>
            <a:r>
              <a:rPr lang="en-US" dirty="0"/>
              <a:t>Works better than for the ungrounded system:</a:t>
            </a:r>
          </a:p>
          <a:p>
            <a:pPr lvl="1"/>
            <a:r>
              <a:rPr lang="en-US" dirty="0"/>
              <a:t>CM current in the faulted phase includes the current from the ground resistor and should be larger than all </a:t>
            </a:r>
            <a:r>
              <a:rPr lang="en-US" dirty="0" err="1"/>
              <a:t>unfaulted</a:t>
            </a:r>
            <a:r>
              <a:rPr lang="en-US" dirty="0"/>
              <a:t> phases.</a:t>
            </a:r>
          </a:p>
          <a:p>
            <a:pPr lvl="1"/>
            <a:r>
              <a:rPr lang="en-US" dirty="0"/>
              <a:t>Current phase is different for faulted and </a:t>
            </a:r>
            <a:r>
              <a:rPr lang="en-US" dirty="0" err="1"/>
              <a:t>unfaulted</a:t>
            </a:r>
            <a:r>
              <a:rPr lang="en-US" dirty="0"/>
              <a:t> circuits.</a:t>
            </a:r>
          </a:p>
          <a:p>
            <a:pPr lvl="2"/>
            <a:r>
              <a:rPr lang="en-US" dirty="0" err="1"/>
              <a:t>Unfaulted</a:t>
            </a:r>
            <a:r>
              <a:rPr lang="en-US" dirty="0"/>
              <a:t> circuits will largely be capacitive.</a:t>
            </a:r>
          </a:p>
          <a:p>
            <a:pPr lvl="2"/>
            <a:r>
              <a:rPr lang="en-US" dirty="0"/>
              <a:t>Faulted circuits will have both resistive (from grounding resistor) and capacitive components.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FFE67-1FF6-651F-57AF-B4A1A4096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04A61-FA8D-EC27-E2A4-899436AE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FE2F5-211A-0CCE-D0E6-549304748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CC5AF5-EFB0-FEBD-5D1F-829F53D3E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301" y="1556066"/>
            <a:ext cx="4549785" cy="480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71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EA78-2A48-E37F-DEFB-9D1B48A0F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F308F-2E23-1FFC-3276-13649456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Ground Fault localization and isolation</a:t>
            </a:r>
            <a:br>
              <a:rPr lang="en-US" dirty="0"/>
            </a:br>
            <a:r>
              <a:rPr lang="en-US" dirty="0"/>
              <a:t>High resistance grounded system – </a:t>
            </a:r>
            <a:br>
              <a:rPr lang="en-US" dirty="0"/>
            </a:br>
            <a:r>
              <a:rPr lang="en-US" dirty="0"/>
              <a:t>Pulsed resistance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92D4A-C3CC-975E-41E6-7D9208210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91406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second grounding resistor of higher resistance is periodically inserted in parallel to the grounding resistor Usually about 1 Hz.</a:t>
            </a:r>
          </a:p>
          <a:p>
            <a:pPr lvl="1"/>
            <a:r>
              <a:rPr lang="en-US" dirty="0"/>
              <a:t>Results in the ground fault current having a square waveform.</a:t>
            </a:r>
          </a:p>
          <a:p>
            <a:pPr lvl="1"/>
            <a:r>
              <a:rPr lang="en-US" dirty="0"/>
              <a:t>Common mode current of the circuit with the ground fault will show the square waveform.</a:t>
            </a:r>
          </a:p>
          <a:p>
            <a:pPr lvl="1"/>
            <a:r>
              <a:rPr lang="en-US" dirty="0"/>
              <a:t>Common mode current of the non-faulted circuits will not be significantly impacted by the pulsing ground fault current.</a:t>
            </a:r>
          </a:p>
          <a:p>
            <a:r>
              <a:rPr lang="en-US" dirty="0"/>
              <a:t>Alternately, a second grounding resistor of resistance low enough for the coordinated circuit breakers to trip is switched in to clear the ground fault.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BF15B-C20C-1FE2-4D76-F5D71ED07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02A25-F048-42F7-A9B5-DE6DF025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B850-B57F-9B1C-C82C-39BD0B969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FEF720-6417-3936-1D7A-3CAF4E0C8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606" y="1390414"/>
            <a:ext cx="4538597" cy="478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43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40784-6522-E40C-E1F8-324B296E4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C1BAD-9108-5461-32CF-6777F9AB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Ground Fault localization and isolation</a:t>
            </a:r>
            <a:br>
              <a:rPr lang="en-US" dirty="0"/>
            </a:br>
            <a:r>
              <a:rPr lang="en-US" dirty="0"/>
              <a:t>High resistance grounded system – Injected signal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94466-65EA-C8F2-173B-07BB3378D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38381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high frequency current signal is injected between the neutral and ground.</a:t>
            </a:r>
          </a:p>
          <a:p>
            <a:r>
              <a:rPr lang="en-US" dirty="0"/>
              <a:t>This signal can be detected by a portable receiver.</a:t>
            </a:r>
          </a:p>
          <a:p>
            <a:r>
              <a:rPr lang="en-US" dirty="0"/>
              <a:t>The signal will be strongest on the faulted circuit.</a:t>
            </a:r>
          </a:p>
          <a:p>
            <a:r>
              <a:rPr lang="en-US" dirty="0"/>
              <a:t>The signal can be traced along the circuit until it disappears.</a:t>
            </a:r>
          </a:p>
          <a:p>
            <a:pPr lvl="1"/>
            <a:r>
              <a:rPr lang="en-US" dirty="0"/>
              <a:t>The ground fault is likely near where the signal disappears.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6B587-BC91-F2B9-C115-D7ADAA82D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03FFA-5519-D174-A076-938A9FB0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AE5C5-07BC-F502-102D-E2407BB31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D7CECA-ABD2-D826-6981-995451BEC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934" y="1611109"/>
            <a:ext cx="4414381" cy="465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46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7F652-B593-8AE5-918B-CA69F8861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2CCA5-8441-476A-624D-FE4E791E5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Ground Fault localization and isolation</a:t>
            </a:r>
            <a:br>
              <a:rPr lang="en-US" dirty="0"/>
            </a:br>
            <a:r>
              <a:rPr lang="en-US" dirty="0"/>
              <a:t>High resistance grounded system – GFCI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F3506-5BC3-0D1E-3C44-003789842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02468" cy="4351338"/>
          </a:xfrm>
        </p:spPr>
        <p:txBody>
          <a:bodyPr/>
          <a:lstStyle/>
          <a:p>
            <a:r>
              <a:rPr lang="en-US" dirty="0"/>
              <a:t>Ground faults that the GFCI detects are automatically cleared.</a:t>
            </a:r>
          </a:p>
          <a:p>
            <a:r>
              <a:rPr lang="en-US" dirty="0"/>
              <a:t>GFCIs in high resistance grounded systems may have nuisance trips if the protected circuit has significant line to ground capacitance.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54CFE-58C7-6F02-D6F5-C92783ED4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42BE9-0ED7-B94A-6C93-46482F9B4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750A4-4989-8DBE-F219-1E612F897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ACE832-E8C1-D880-F059-0C9134727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693" y="1690688"/>
            <a:ext cx="3273836" cy="436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98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36086-7FD1-0C86-40D4-1620113C5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B5529-864C-A2DA-C85C-8B61802A9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Ground Fault localization and isolation</a:t>
            </a:r>
            <a:br>
              <a:rPr lang="en-US" sz="3600" dirty="0"/>
            </a:br>
            <a:r>
              <a:rPr lang="en-US" sz="3600" dirty="0"/>
              <a:t>Solidly grounded system – Coordinated circuit breakers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1D00C-DD5A-4C4F-B5F2-3DEFA2FD6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9212" cy="4351338"/>
          </a:xfrm>
        </p:spPr>
        <p:txBody>
          <a:bodyPr/>
          <a:lstStyle/>
          <a:p>
            <a:r>
              <a:rPr lang="en-US" dirty="0"/>
              <a:t>Ground faults of sufficiently low impedance should result in the supplying circuit breaker closest to the ground fault tripping.</a:t>
            </a:r>
          </a:p>
          <a:p>
            <a:pPr lvl="1"/>
            <a:r>
              <a:rPr lang="en-US" dirty="0"/>
              <a:t>Automatically clears the ground fault.</a:t>
            </a:r>
          </a:p>
          <a:p>
            <a:pPr lvl="1"/>
            <a:r>
              <a:rPr lang="en-US" dirty="0"/>
              <a:t>May not occur at an ideal time with respect to ship’s operations.</a:t>
            </a:r>
          </a:p>
          <a:p>
            <a:r>
              <a:rPr lang="en-US" dirty="0"/>
              <a:t>High impedance ground faults may not produce sufficient fault current to trip the circuit breaker.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7AA5A-0C74-184F-DBE3-ADF493C46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46A09-6754-52A0-194F-F44EB70B2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C9726-2309-9591-CC41-91B41F737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0F239C-C62C-B23D-B02C-B7BED0474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412" y="1577507"/>
            <a:ext cx="5035567" cy="484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424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9A805-2D93-97AF-B3B2-9897FD9B6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768B3-79B3-D2FD-108E-27A474F99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Ground Fault localization and isolation</a:t>
            </a:r>
            <a:br>
              <a:rPr lang="en-US" sz="3600" dirty="0"/>
            </a:br>
            <a:r>
              <a:rPr lang="en-US" sz="3600" dirty="0"/>
              <a:t>Solidly grounded system – GFCI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E2F58-5E4E-0D96-8F84-D9F998309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7641920" cy="4351338"/>
          </a:xfrm>
        </p:spPr>
        <p:txBody>
          <a:bodyPr/>
          <a:lstStyle/>
          <a:p>
            <a:r>
              <a:rPr lang="en-US" dirty="0"/>
              <a:t>Ground faults that the GFCI detects are automatically cleared.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D3D36-2FB5-900E-24B0-70CC8BC30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D86D7-E9EF-B25A-0D0D-F7FF9C22A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97994-03D9-2C31-24E7-309EE2CED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454B6-D330-1BB0-4FAE-3E691BCEC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693" y="1690688"/>
            <a:ext cx="3273836" cy="436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68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DD72-4BAA-8563-E5CD-336A2C677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CD117-E68B-DCA0-5544-A14733E9D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61521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IEEE Std 45.1 IEEE Recommended Practice for Electrical Installations on Shipboard--Design</a:t>
            </a:r>
          </a:p>
          <a:p>
            <a:r>
              <a:rPr lang="en-US" dirty="0"/>
              <a:t>IEEE Std 45.3 IEEE Recommended Practice for Electrical Installations on Shipboard--Systems Engineering</a:t>
            </a:r>
          </a:p>
          <a:p>
            <a:r>
              <a:rPr lang="en-US" dirty="0"/>
              <a:t>IEEE Std 3003.1 IEEE Recommended Practice for System Grounding of Industrial and Commercial Power Systems</a:t>
            </a:r>
          </a:p>
          <a:p>
            <a:r>
              <a:rPr lang="en-US" dirty="0"/>
              <a:t>Doerry, Norbert, Mohammed M. Islam, John </a:t>
            </a:r>
            <a:r>
              <a:rPr lang="en-US" dirty="0" err="1"/>
              <a:t>Prousalidis</a:t>
            </a:r>
            <a:r>
              <a:rPr lang="en-US" dirty="0"/>
              <a:t>, </a:t>
            </a:r>
            <a:r>
              <a:rPr lang="en-US" i="1" dirty="0"/>
              <a:t>Design of Shipboard Power System Grounding / Earthing </a:t>
            </a:r>
            <a:r>
              <a:rPr lang="en-US" dirty="0"/>
              <a:t>, IEEE Press - Wiley, January 2025, ISBN-10 1119933080 ISBN-13 978-1119933083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82A0A-32E3-2656-8336-1FE98CB3C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31A38-5C11-7D99-3969-8CE8D6889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F855B-E522-7727-75A0-41523660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7391C3-B555-BDF8-EE98-272BAE7CB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559" y="1825625"/>
            <a:ext cx="24384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219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8008</TotalTime>
  <Words>2599</Words>
  <Application>Microsoft Office PowerPoint</Application>
  <PresentationFormat>Widescreen</PresentationFormat>
  <Paragraphs>261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1_Office Theme</vt:lpstr>
      <vt:lpstr>Ground Fault Detection and Insulation Monitoring Distribution System Design  Revision of 15 October 2026</vt:lpstr>
      <vt:lpstr>Essential Questions</vt:lpstr>
      <vt:lpstr>Grounding methods for shipboard power systems</vt:lpstr>
      <vt:lpstr>Ground faults – ungrounded systems </vt:lpstr>
      <vt:lpstr>Ground fault detection – ungrounded systems Ground detection lamps</vt:lpstr>
      <vt:lpstr>Ground fault detection – ungrounded systems Insulation monitoring devices</vt:lpstr>
      <vt:lpstr>Ground fault detection – ungrounded systems Line-to-ground voltage measurement</vt:lpstr>
      <vt:lpstr>Ground fault detection – ungrounded systems Ground fault circuit interrupter (GFCI)</vt:lpstr>
      <vt:lpstr>Ground fault detection – high resistance grounded  systems Ground detection lamps</vt:lpstr>
      <vt:lpstr>Ground fault detection – high resistance grounded  systems Voltage and current measurements on grounding resistor</vt:lpstr>
      <vt:lpstr>Ground fault detection – high resistance grounded  systems Line-to-ground voltage measurements</vt:lpstr>
      <vt:lpstr>Ground fault detection – high resistance grounded  systems GFCI</vt:lpstr>
      <vt:lpstr>Ground faults in solidly grounded system</vt:lpstr>
      <vt:lpstr>Ground fault detection – solidly grounded  systems Coordinated circuit breakers</vt:lpstr>
      <vt:lpstr>Ground fault detection – solidly grounded  systems Current meter on ground connection</vt:lpstr>
      <vt:lpstr>Ground fault detection – solidly grounded  systems GFCI</vt:lpstr>
      <vt:lpstr>Ground Fault localization and isolation</vt:lpstr>
      <vt:lpstr>Ground Fault localization and isolation Ungrounded system – stripping the board</vt:lpstr>
      <vt:lpstr>Ground Fault localization and isolation Ungrounded system – CM current measurement</vt:lpstr>
      <vt:lpstr>Ground Fault localization and isolation Ungrounded system – Low resistance grounding</vt:lpstr>
      <vt:lpstr>Ground Fault localization and isolation Ungrounded system – GFCI</vt:lpstr>
      <vt:lpstr>Ground Fault localization and isolation High resistance grounded system – CM current</vt:lpstr>
      <vt:lpstr>Ground Fault localization and isolation High resistance grounded system –  Pulsed resistance</vt:lpstr>
      <vt:lpstr>Ground Fault localization and isolation High resistance grounded system – Injected signal</vt:lpstr>
      <vt:lpstr>Ground Fault localization and isolation High resistance grounded system – GFCI</vt:lpstr>
      <vt:lpstr>Ground Fault localization and isolation Solidly grounded system – Coordinated circuit breakers</vt:lpstr>
      <vt:lpstr>Ground Fault localization and isolation Solidly grounded system – GFCI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Ground Fault Detection and Insulation Monitoring</dc:title>
  <dc:creator>Norbert Doerry</dc:creator>
  <cp:lastModifiedBy>Norbert Doerry</cp:lastModifiedBy>
  <cp:revision>131</cp:revision>
  <dcterms:created xsi:type="dcterms:W3CDTF">2025-04-03T12:58:23Z</dcterms:created>
  <dcterms:modified xsi:type="dcterms:W3CDTF">2026-10-15T15:11:26Z</dcterms:modified>
</cp:coreProperties>
</file>